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309" r:id="rId5"/>
    <p:sldId id="318" r:id="rId6"/>
  </p:sldIdLst>
  <p:sldSz cx="9144000" cy="6858000" type="screen4x3"/>
  <p:notesSz cx="6858000" cy="9144000"/>
  <p:defaultTextStyle>
    <a:defPPr>
      <a:defRPr lang="da-DK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EDC"/>
    <a:srgbClr val="007776"/>
    <a:srgbClr val="176FA2"/>
    <a:srgbClr val="70ECF7"/>
    <a:srgbClr val="002060"/>
    <a:srgbClr val="4FF600"/>
    <a:srgbClr val="008000"/>
    <a:srgbClr val="B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02" y="450"/>
      </p:cViewPr>
      <p:guideLst>
        <p:guide orient="horz" pos="4319"/>
        <p:guide pos="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11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A20CF95B-24B0-9D4D-8A25-5290E9A4F851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a-DK" noProof="0" smtClean="0"/>
              <a:t>Klik for at redigere typografi i masteren</a:t>
            </a:r>
          </a:p>
          <a:p>
            <a:pPr lvl="1"/>
            <a:r>
              <a:rPr lang="da-DK" noProof="0" smtClean="0"/>
              <a:t>Andet niveau</a:t>
            </a:r>
          </a:p>
          <a:p>
            <a:pPr lvl="2"/>
            <a:r>
              <a:rPr lang="da-DK" noProof="0" smtClean="0"/>
              <a:t>Tredje niveau</a:t>
            </a:r>
          </a:p>
          <a:p>
            <a:pPr lvl="3"/>
            <a:r>
              <a:rPr lang="da-DK" noProof="0" smtClean="0"/>
              <a:t>Fjerde niveau</a:t>
            </a:r>
          </a:p>
          <a:p>
            <a:pPr lvl="4"/>
            <a:r>
              <a:rPr lang="da-DK" noProof="0" smtClean="0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11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3866A854-BE55-1940-B788-BFB66185D77B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061F7755-FBBD-BA44-830F-F9275D96A0DC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44A59972-0865-C148-8076-31A35EB5DBD5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82D51A18-059A-C045-9977-2775233CDADB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32A05757-378C-A841-A20F-11BA0C717297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F54B9FF4-FED8-CE47-B402-1E3183EC15A9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C6E239C9-9876-0944-B502-B0AD75D8E7C1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941B0459-5D3A-1443-A131-56D4059FC89F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33B6AFA0-4612-B84A-A7CA-1CDE070E1720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9260CDCD-CA5A-934C-9A1B-E35247D56450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4FDC4610-9DDF-0A44-9C42-CC16A5A8DBAB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6DD157E2-C709-CF40-B35D-46EA26FC8711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287E7856-31FD-6D49-A5DC-37C36608E860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55C0ADFE-5DF1-4F4C-B297-B7CDC87459ED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8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FA612277-9116-2B4A-B2A1-E5349945EA6E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2422851B-3173-E341-930A-51382A779C86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01209B3D-FC87-0F43-BF7A-EDCCF1BB3DA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59EAE161-A29E-4B46-BE10-ABADF987311A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AD2683C7-B480-404F-AF62-B983D5BBC61A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B59328A2-5D18-F549-9C59-C96EE1CE1D34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7599404B-1F65-B640-B6DF-311389F4B513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a-DK" noProof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B6BCF013-DDDC-D04D-922B-5CD24B730AED}" type="datetime1">
              <a:rPr lang="da-DK"/>
              <a:pPr>
                <a:defRPr/>
              </a:pPr>
              <a:t>04-07-2010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1pPr>
          </a:lstStyle>
          <a:p>
            <a:pPr>
              <a:defRPr/>
            </a:pPr>
            <a:fld id="{C9DC11A2-149C-314B-ABED-786488ABDC29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4006844"/>
            <a:ext cx="9144000" cy="2381256"/>
          </a:xfrm>
          <a:prstGeom prst="rect">
            <a:avLst/>
          </a:prstGeom>
          <a:gradFill>
            <a:gsLst>
              <a:gs pos="6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1" charset="-128"/>
          <a:cs typeface="ＭＳ Ｐゴシック" pitchFamily="-108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1" charset="-128"/>
          <a:cs typeface="ＭＳ Ｐゴシック" pitchFamily="-108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1" charset="-128"/>
          <a:cs typeface="ＭＳ Ｐゴシック" pitchFamily="-108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1" charset="-128"/>
          <a:cs typeface="ＭＳ Ｐゴシック" pitchFamily="-108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1" charset="-128"/>
          <a:cs typeface="ＭＳ Ｐゴシック" pitchFamily="-108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08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ound Diagonal Corner Rectangle 76"/>
          <p:cNvSpPr/>
          <p:nvPr/>
        </p:nvSpPr>
        <p:spPr>
          <a:xfrm>
            <a:off x="3786188" y="52673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Round Diagonal Corner Rectangle 75"/>
          <p:cNvSpPr/>
          <p:nvPr/>
        </p:nvSpPr>
        <p:spPr>
          <a:xfrm>
            <a:off x="3795713" y="49530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3757613" y="30575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100000">
                <a:srgbClr val="008000"/>
              </a:gs>
              <a:gs pos="50000">
                <a:srgbClr val="5AF300"/>
              </a:gs>
              <a:gs pos="0">
                <a:srgbClr val="26A000"/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88" name="Rectangle 43"/>
          <p:cNvSpPr>
            <a:spLocks noChangeArrowheads="1"/>
          </p:cNvSpPr>
          <p:nvPr/>
        </p:nvSpPr>
        <p:spPr bwMode="auto">
          <a:xfrm>
            <a:off x="4073526" y="3092449"/>
            <a:ext cx="984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da-DK" sz="16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What should Carol do?</a:t>
            </a:r>
            <a:endParaRPr lang="en-US" sz="16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252413" y="306705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90" name="Rectangle 48"/>
          <p:cNvSpPr>
            <a:spLocks noChangeArrowheads="1"/>
          </p:cNvSpPr>
          <p:nvPr/>
        </p:nvSpPr>
        <p:spPr bwMode="auto">
          <a:xfrm>
            <a:off x="346075" y="3244850"/>
            <a:ext cx="1330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Can I avoid client in public?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1" name="Round Diagonal Corner Rectangle 40"/>
          <p:cNvSpPr/>
          <p:nvPr/>
        </p:nvSpPr>
        <p:spPr>
          <a:xfrm>
            <a:off x="985838" y="4071938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92" name="Rectangle 41"/>
          <p:cNvSpPr>
            <a:spLocks noChangeArrowheads="1"/>
          </p:cNvSpPr>
          <p:nvPr/>
        </p:nvSpPr>
        <p:spPr bwMode="auto">
          <a:xfrm>
            <a:off x="1012825" y="4125913"/>
            <a:ext cx="15303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Am I able to change this client’s behaviors?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3" name="Round Diagonal Corner Rectangle 42"/>
          <p:cNvSpPr/>
          <p:nvPr/>
        </p:nvSpPr>
        <p:spPr>
          <a:xfrm>
            <a:off x="338138" y="527685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94" name="Rectangle 49"/>
          <p:cNvSpPr>
            <a:spLocks noChangeArrowheads="1"/>
          </p:cNvSpPr>
          <p:nvPr/>
        </p:nvSpPr>
        <p:spPr bwMode="auto">
          <a:xfrm>
            <a:off x="327026" y="5321300"/>
            <a:ext cx="1549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Am I setting firm boundaries? If not, why not?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51" name="Round Diagonal Corner Rectangle 50"/>
          <p:cNvSpPr/>
          <p:nvPr/>
        </p:nvSpPr>
        <p:spPr>
          <a:xfrm>
            <a:off x="985838" y="2043113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96" name="Rectangle 53"/>
          <p:cNvSpPr>
            <a:spLocks noChangeArrowheads="1"/>
          </p:cNvSpPr>
          <p:nvPr/>
        </p:nvSpPr>
        <p:spPr bwMode="auto">
          <a:xfrm>
            <a:off x="1136650" y="2087563"/>
            <a:ext cx="13874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Can I reasonably control this problem?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55" name="Round Diagonal Corner Rectangle 54"/>
          <p:cNvSpPr/>
          <p:nvPr/>
        </p:nvSpPr>
        <p:spPr>
          <a:xfrm>
            <a:off x="347663" y="70485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6398" name="Rectangle 55"/>
          <p:cNvSpPr>
            <a:spLocks noChangeArrowheads="1"/>
          </p:cNvSpPr>
          <p:nvPr/>
        </p:nvSpPr>
        <p:spPr bwMode="auto">
          <a:xfrm>
            <a:off x="441325" y="835024"/>
            <a:ext cx="15493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Does my informed consent agreement address this?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3" name="Round Diagonal Corner Rectangle 62"/>
          <p:cNvSpPr/>
          <p:nvPr/>
        </p:nvSpPr>
        <p:spPr>
          <a:xfrm>
            <a:off x="7196138" y="30956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67D8E3"/>
              </a:gs>
              <a:gs pos="100000">
                <a:srgbClr val="208EC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0" name="Rectangle 63"/>
          <p:cNvSpPr>
            <a:spLocks noChangeArrowheads="1"/>
          </p:cNvSpPr>
          <p:nvPr/>
        </p:nvSpPr>
        <p:spPr bwMode="auto">
          <a:xfrm>
            <a:off x="7270750" y="3197224"/>
            <a:ext cx="1444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Is this client experiencing transference?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6" name="Round Diagonal Corner Rectangle 65"/>
          <p:cNvSpPr/>
          <p:nvPr/>
        </p:nvSpPr>
        <p:spPr>
          <a:xfrm>
            <a:off x="6719888" y="4071938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67D8E3"/>
              </a:gs>
              <a:gs pos="100000">
                <a:srgbClr val="208EC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2" name="Rectangle 66"/>
          <p:cNvSpPr>
            <a:spLocks noChangeArrowheads="1"/>
          </p:cNvSpPr>
          <p:nvPr/>
        </p:nvSpPr>
        <p:spPr bwMode="auto">
          <a:xfrm>
            <a:off x="6737350" y="4287838"/>
            <a:ext cx="1644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Am I experiencing countertransference?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9" name="Round Diagonal Corner Rectangle 68"/>
          <p:cNvSpPr/>
          <p:nvPr/>
        </p:nvSpPr>
        <p:spPr>
          <a:xfrm>
            <a:off x="7215188" y="546735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67D8E3"/>
              </a:gs>
              <a:gs pos="100000">
                <a:srgbClr val="208EC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4" name="Rectangle 69"/>
          <p:cNvSpPr>
            <a:spLocks noChangeArrowheads="1"/>
          </p:cNvSpPr>
          <p:nvPr/>
        </p:nvSpPr>
        <p:spPr bwMode="auto">
          <a:xfrm>
            <a:off x="7251701" y="5530850"/>
            <a:ext cx="15589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Who can I consult with about this problem?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2" name="Round Diagonal Corner Rectangle 71"/>
          <p:cNvSpPr/>
          <p:nvPr/>
        </p:nvSpPr>
        <p:spPr>
          <a:xfrm>
            <a:off x="6719888" y="2043113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67D8E3"/>
              </a:gs>
              <a:gs pos="100000">
                <a:srgbClr val="208EC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6" name="Rectangle 72"/>
          <p:cNvSpPr>
            <a:spLocks noChangeArrowheads="1"/>
          </p:cNvSpPr>
          <p:nvPr/>
        </p:nvSpPr>
        <p:spPr bwMode="auto">
          <a:xfrm>
            <a:off x="6851649" y="2144712"/>
            <a:ext cx="14255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How do I protect the confidentiality of the client, her family, others?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5" name="Round Diagonal Corner Rectangle 74"/>
          <p:cNvSpPr/>
          <p:nvPr/>
        </p:nvSpPr>
        <p:spPr>
          <a:xfrm>
            <a:off x="7224713" y="48577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67D8E3"/>
              </a:gs>
              <a:gs pos="100000">
                <a:srgbClr val="208EC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408" name="Rectangle 75"/>
          <p:cNvSpPr>
            <a:spLocks noChangeArrowheads="1"/>
          </p:cNvSpPr>
          <p:nvPr/>
        </p:nvSpPr>
        <p:spPr bwMode="auto">
          <a:xfrm>
            <a:off x="7499778" y="730250"/>
            <a:ext cx="11489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Is this client stalking me?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cxnSp>
        <p:nvCxnSpPr>
          <p:cNvPr id="81" name="Straight Connector 80"/>
          <p:cNvCxnSpPr>
            <a:endCxn id="9" idx="0"/>
          </p:cNvCxnSpPr>
          <p:nvPr/>
        </p:nvCxnSpPr>
        <p:spPr>
          <a:xfrm rot="10800000">
            <a:off x="1881188" y="3514726"/>
            <a:ext cx="1852614" cy="158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6" idx="0"/>
            <a:endCxn id="63" idx="2"/>
          </p:cNvCxnSpPr>
          <p:nvPr/>
        </p:nvCxnSpPr>
        <p:spPr>
          <a:xfrm>
            <a:off x="5386388" y="3505200"/>
            <a:ext cx="1809750" cy="381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6" idx="3"/>
            <a:endCxn id="75" idx="2"/>
          </p:cNvCxnSpPr>
          <p:nvPr/>
        </p:nvCxnSpPr>
        <p:spPr>
          <a:xfrm rot="5400000" flipH="1" flipV="1">
            <a:off x="4836320" y="669132"/>
            <a:ext cx="2124075" cy="265271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6" idx="1"/>
            <a:endCxn id="69" idx="2"/>
          </p:cNvCxnSpPr>
          <p:nvPr/>
        </p:nvCxnSpPr>
        <p:spPr>
          <a:xfrm rot="16200000" flipH="1">
            <a:off x="4912519" y="3612356"/>
            <a:ext cx="1962150" cy="264318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10800000" flipV="1">
            <a:off x="1933576" y="3962399"/>
            <a:ext cx="2614613" cy="204787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10800000">
            <a:off x="1962150" y="809626"/>
            <a:ext cx="2586038" cy="225742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10800000">
            <a:off x="2590800" y="2500313"/>
            <a:ext cx="1143000" cy="101441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rot="10800000" flipV="1">
            <a:off x="2590800" y="3514725"/>
            <a:ext cx="1143000" cy="10144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6" idx="0"/>
            <a:endCxn id="72" idx="2"/>
          </p:cNvCxnSpPr>
          <p:nvPr/>
        </p:nvCxnSpPr>
        <p:spPr>
          <a:xfrm flipV="1">
            <a:off x="5386388" y="2490788"/>
            <a:ext cx="1333500" cy="101441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6" idx="0"/>
            <a:endCxn id="66" idx="2"/>
          </p:cNvCxnSpPr>
          <p:nvPr/>
        </p:nvCxnSpPr>
        <p:spPr>
          <a:xfrm>
            <a:off x="5386388" y="3505200"/>
            <a:ext cx="1333500" cy="10144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20" name="Rectangle 101"/>
          <p:cNvSpPr>
            <a:spLocks noChangeArrowheads="1"/>
          </p:cNvSpPr>
          <p:nvPr/>
        </p:nvSpPr>
        <p:spPr bwMode="auto">
          <a:xfrm>
            <a:off x="3851274" y="5435600"/>
            <a:ext cx="1425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Should I terminate this client? Who do I refer her to?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6422" name="Rectangle 106"/>
          <p:cNvSpPr>
            <a:spLocks noChangeArrowheads="1"/>
          </p:cNvSpPr>
          <p:nvPr/>
        </p:nvSpPr>
        <p:spPr bwMode="auto">
          <a:xfrm>
            <a:off x="4013199" y="625474"/>
            <a:ext cx="11398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Should I quit the church council?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cxnSp>
        <p:nvCxnSpPr>
          <p:cNvPr id="111" name="Straight Connector 110"/>
          <p:cNvCxnSpPr>
            <a:endCxn id="6" idx="3"/>
          </p:cNvCxnSpPr>
          <p:nvPr/>
        </p:nvCxnSpPr>
        <p:spPr>
          <a:xfrm rot="16200000" flipH="1">
            <a:off x="3733801" y="2219324"/>
            <a:ext cx="1666875" cy="952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6" idx="1"/>
          </p:cNvCxnSpPr>
          <p:nvPr/>
        </p:nvCxnSpPr>
        <p:spPr>
          <a:xfrm rot="5400000">
            <a:off x="3862389" y="4662487"/>
            <a:ext cx="141922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Ellipse 111"/>
          <p:cNvSpPr/>
          <p:nvPr/>
        </p:nvSpPr>
        <p:spPr bwMode="auto">
          <a:xfrm>
            <a:off x="438342" y="6182137"/>
            <a:ext cx="2628708" cy="133380"/>
          </a:xfrm>
          <a:prstGeom prst="ellipse">
            <a:avLst/>
          </a:prstGeom>
          <a:gradFill flip="none" rotWithShape="1">
            <a:gsLst>
              <a:gs pos="24000">
                <a:schemeClr val="tx1">
                  <a:alpha val="2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115" name="Ellipse 111"/>
          <p:cNvSpPr/>
          <p:nvPr/>
        </p:nvSpPr>
        <p:spPr bwMode="auto">
          <a:xfrm>
            <a:off x="6324792" y="6182137"/>
            <a:ext cx="2628708" cy="133380"/>
          </a:xfrm>
          <a:prstGeom prst="ellipse">
            <a:avLst/>
          </a:prstGeom>
          <a:gradFill flip="none" rotWithShape="1">
            <a:gsLst>
              <a:gs pos="24000">
                <a:schemeClr val="tx1">
                  <a:alpha val="2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116" name="Ellipse 111"/>
          <p:cNvSpPr/>
          <p:nvPr/>
        </p:nvSpPr>
        <p:spPr bwMode="auto">
          <a:xfrm>
            <a:off x="3238692" y="6182137"/>
            <a:ext cx="2628708" cy="133380"/>
          </a:xfrm>
          <a:prstGeom prst="ellipse">
            <a:avLst/>
          </a:prstGeom>
          <a:gradFill flip="none" rotWithShape="1">
            <a:gsLst>
              <a:gs pos="24000">
                <a:schemeClr val="tx1">
                  <a:alpha val="22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  <a:ea typeface="ＭＳ Ｐゴシック" pitchFamily="-111" charset="-128"/>
            </a:endParaRPr>
          </a:p>
        </p:txBody>
      </p:sp>
      <p:sp>
        <p:nvSpPr>
          <p:cNvPr id="16433" name="Rectangle 8"/>
          <p:cNvSpPr>
            <a:spLocks noChangeArrowheads="1"/>
          </p:cNvSpPr>
          <p:nvPr/>
        </p:nvSpPr>
        <p:spPr bwMode="gray">
          <a:xfrm>
            <a:off x="238125" y="182563"/>
            <a:ext cx="26670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>
            <a:prstTxWarp prst="textNoShape">
              <a:avLst/>
            </a:prstTxWarp>
          </a:bodyPr>
          <a:lstStyle/>
          <a:p>
            <a:r>
              <a:rPr lang="de-DE" b="1" dirty="0" smtClean="0">
                <a:latin typeface="Calibri" charset="0"/>
              </a:rPr>
              <a:t>A Jumble of Questions</a:t>
            </a:r>
            <a:endParaRPr lang="de-DE" dirty="0">
              <a:latin typeface="Calibri" charset="0"/>
            </a:endParaRPr>
          </a:p>
        </p:txBody>
      </p:sp>
      <p:sp>
        <p:nvSpPr>
          <p:cNvPr id="44" name="Round Diagonal Corner Rectangle 43"/>
          <p:cNvSpPr/>
          <p:nvPr/>
        </p:nvSpPr>
        <p:spPr>
          <a:xfrm>
            <a:off x="2738438" y="417195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auto">
          <a:xfrm>
            <a:off x="2774950" y="4206875"/>
            <a:ext cx="154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Are my expectations of privacy reasonable in my small town?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50" name="Round Diagonal Corner Rectangle 49"/>
          <p:cNvSpPr/>
          <p:nvPr/>
        </p:nvSpPr>
        <p:spPr>
          <a:xfrm>
            <a:off x="4919663" y="42005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Rectangle 48"/>
          <p:cNvSpPr>
            <a:spLocks noChangeArrowheads="1"/>
          </p:cNvSpPr>
          <p:nvPr/>
        </p:nvSpPr>
        <p:spPr bwMode="auto">
          <a:xfrm>
            <a:off x="5080000" y="4225925"/>
            <a:ext cx="139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Will I begin to resent this client if I can’t stop her behavior?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54" name="Round Diagonal Corner Rectangle 53"/>
          <p:cNvSpPr/>
          <p:nvPr/>
        </p:nvSpPr>
        <p:spPr>
          <a:xfrm>
            <a:off x="4891088" y="201930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6" name="Rectangle 48"/>
          <p:cNvSpPr>
            <a:spLocks noChangeArrowheads="1"/>
          </p:cNvSpPr>
          <p:nvPr/>
        </p:nvSpPr>
        <p:spPr bwMode="auto">
          <a:xfrm>
            <a:off x="5051425" y="2044700"/>
            <a:ext cx="139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Have I been clear about my expectations with the client?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57" name="Round Diagonal Corner Rectangle 56"/>
          <p:cNvSpPr/>
          <p:nvPr/>
        </p:nvSpPr>
        <p:spPr>
          <a:xfrm>
            <a:off x="2881313" y="204787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8" name="Rectangle 48"/>
          <p:cNvSpPr>
            <a:spLocks noChangeArrowheads="1"/>
          </p:cNvSpPr>
          <p:nvPr/>
        </p:nvSpPr>
        <p:spPr bwMode="auto">
          <a:xfrm>
            <a:off x="3041650" y="2073275"/>
            <a:ext cx="139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Have I addressed this in session in a way the client understands?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4" name="Round Diagonal Corner Rectangle 63"/>
          <p:cNvSpPr/>
          <p:nvPr/>
        </p:nvSpPr>
        <p:spPr>
          <a:xfrm>
            <a:off x="2109788" y="11144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65" name="Rectangle 48"/>
          <p:cNvSpPr>
            <a:spLocks noChangeArrowheads="1"/>
          </p:cNvSpPr>
          <p:nvPr/>
        </p:nvSpPr>
        <p:spPr bwMode="auto">
          <a:xfrm>
            <a:off x="2241550" y="1225550"/>
            <a:ext cx="139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What do the laws and codes require me to do?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7" name="Round Diagonal Corner Rectangle 66"/>
          <p:cNvSpPr/>
          <p:nvPr/>
        </p:nvSpPr>
        <p:spPr>
          <a:xfrm>
            <a:off x="5434013" y="10001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68" name="Rectangle 48"/>
          <p:cNvSpPr>
            <a:spLocks noChangeArrowheads="1"/>
          </p:cNvSpPr>
          <p:nvPr/>
        </p:nvSpPr>
        <p:spPr bwMode="auto">
          <a:xfrm>
            <a:off x="5565775" y="1111250"/>
            <a:ext cx="139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Do our public encounters harm the client?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0" name="Round Diagonal Corner Rectangle 69"/>
          <p:cNvSpPr/>
          <p:nvPr/>
        </p:nvSpPr>
        <p:spPr>
          <a:xfrm>
            <a:off x="5453063" y="5114925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1" name="Rectangle 48"/>
          <p:cNvSpPr>
            <a:spLocks noChangeArrowheads="1"/>
          </p:cNvSpPr>
          <p:nvPr/>
        </p:nvSpPr>
        <p:spPr bwMode="auto">
          <a:xfrm>
            <a:off x="5594350" y="5159375"/>
            <a:ext cx="139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How do other professionals in my town handle this problem?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3" name="Round Diagonal Corner Rectangle 72"/>
          <p:cNvSpPr/>
          <p:nvPr/>
        </p:nvSpPr>
        <p:spPr>
          <a:xfrm>
            <a:off x="2090738" y="5105400"/>
            <a:ext cx="1628775" cy="895350"/>
          </a:xfrm>
          <a:prstGeom prst="round2DiagRect">
            <a:avLst>
              <a:gd name="adj1" fmla="val 30667"/>
              <a:gd name="adj2" fmla="val 0"/>
            </a:avLst>
          </a:prstGeom>
          <a:gradFill>
            <a:gsLst>
              <a:gs pos="0">
                <a:srgbClr val="176FA2"/>
              </a:gs>
              <a:gs pos="50000">
                <a:srgbClr val="70ECF7"/>
              </a:gs>
              <a:gs pos="100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Rectangle 48"/>
          <p:cNvSpPr>
            <a:spLocks noChangeArrowheads="1"/>
          </p:cNvSpPr>
          <p:nvPr/>
        </p:nvSpPr>
        <p:spPr bwMode="auto">
          <a:xfrm>
            <a:off x="2232025" y="5149850"/>
            <a:ext cx="139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da-DK" sz="1200" dirty="0" smtClean="0">
                <a:solidFill>
                  <a:srgbClr val="000000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rPr>
              <a:t>How would I handle this with any other client?</a:t>
            </a:r>
            <a:endParaRPr lang="en-US" sz="1200" dirty="0">
              <a:solidFill>
                <a:srgbClr val="000000"/>
              </a:solidFill>
              <a:latin typeface="+mn-lt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uppe 138"/>
          <p:cNvGrpSpPr>
            <a:grpSpLocks/>
          </p:cNvGrpSpPr>
          <p:nvPr/>
        </p:nvGrpSpPr>
        <p:grpSpPr bwMode="auto">
          <a:xfrm rot="5400000" flipV="1">
            <a:off x="12534106" y="3501232"/>
            <a:ext cx="1101725" cy="1093788"/>
            <a:chOff x="1994326" y="5271069"/>
            <a:chExt cx="2071235" cy="585653"/>
          </a:xfrm>
        </p:grpSpPr>
        <p:cxnSp>
          <p:nvCxnSpPr>
            <p:cNvPr id="94" name="Lige forbindelse 236"/>
            <p:cNvCxnSpPr/>
            <p:nvPr/>
          </p:nvCxnSpPr>
          <p:spPr>
            <a:xfrm rot="10800000">
              <a:off x="2630021" y="5275319"/>
              <a:ext cx="1426585" cy="0"/>
            </a:xfrm>
            <a:prstGeom prst="line">
              <a:avLst/>
            </a:prstGeom>
            <a:ln w="76200" cap="rnd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Lige forbindelse 237"/>
            <p:cNvCxnSpPr/>
            <p:nvPr/>
          </p:nvCxnSpPr>
          <p:spPr>
            <a:xfrm rot="10800000" flipV="1">
              <a:off x="1985370" y="5268520"/>
              <a:ext cx="644650" cy="585652"/>
            </a:xfrm>
            <a:prstGeom prst="line">
              <a:avLst/>
            </a:prstGeom>
            <a:ln w="76200" cap="rnd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3" name="Gruppe 138"/>
          <p:cNvGrpSpPr>
            <a:grpSpLocks/>
          </p:cNvGrpSpPr>
          <p:nvPr/>
        </p:nvGrpSpPr>
        <p:grpSpPr bwMode="auto">
          <a:xfrm rot="5400000">
            <a:off x="-4377531" y="3474244"/>
            <a:ext cx="1111250" cy="1157287"/>
            <a:chOff x="1976824" y="5099958"/>
            <a:chExt cx="2089142" cy="618552"/>
          </a:xfrm>
        </p:grpSpPr>
        <p:cxnSp>
          <p:nvCxnSpPr>
            <p:cNvPr id="82" name="Lige forbindelse 198"/>
            <p:cNvCxnSpPr/>
            <p:nvPr/>
          </p:nvCxnSpPr>
          <p:spPr>
            <a:xfrm rot="10800000">
              <a:off x="2627443" y="5099958"/>
              <a:ext cx="1429569" cy="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Lige forbindelse 199"/>
            <p:cNvCxnSpPr/>
            <p:nvPr/>
          </p:nvCxnSpPr>
          <p:spPr>
            <a:xfrm rot="10800000" flipV="1">
              <a:off x="1967871" y="5104200"/>
              <a:ext cx="659573" cy="614310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8" name="Group 147"/>
          <p:cNvGrpSpPr/>
          <p:nvPr/>
        </p:nvGrpSpPr>
        <p:grpSpPr>
          <a:xfrm>
            <a:off x="5410200" y="2892425"/>
            <a:ext cx="801966" cy="2781930"/>
            <a:chOff x="5410200" y="2892425"/>
            <a:chExt cx="801966" cy="2781930"/>
          </a:xfrm>
        </p:grpSpPr>
        <p:grpSp>
          <p:nvGrpSpPr>
            <p:cNvPr id="25613" name="Group 105"/>
            <p:cNvGrpSpPr>
              <a:grpSpLocks/>
            </p:cNvGrpSpPr>
            <p:nvPr/>
          </p:nvGrpSpPr>
          <p:grpSpPr bwMode="auto">
            <a:xfrm>
              <a:off x="5415530" y="3825872"/>
              <a:ext cx="796636" cy="1848483"/>
              <a:chOff x="2409774" y="4238625"/>
              <a:chExt cx="504830" cy="1096964"/>
            </a:xfrm>
          </p:grpSpPr>
          <p:cxnSp>
            <p:nvCxnSpPr>
              <p:cNvPr id="89" name="Lige forbindelse 173"/>
              <p:cNvCxnSpPr/>
              <p:nvPr/>
            </p:nvCxnSpPr>
            <p:spPr bwMode="auto">
              <a:xfrm rot="16200000">
                <a:off x="2533729" y="4954516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Lige forbindelse 174"/>
              <p:cNvCxnSpPr/>
              <p:nvPr/>
            </p:nvCxnSpPr>
            <p:spPr bwMode="auto">
              <a:xfrm rot="16200000" flipV="1">
                <a:off x="2492817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0" name="Lige forbindelse 171"/>
            <p:cNvCxnSpPr/>
            <p:nvPr/>
          </p:nvCxnSpPr>
          <p:spPr bwMode="auto">
            <a:xfrm rot="16200000" flipV="1">
              <a:off x="4955381" y="3347244"/>
              <a:ext cx="912813" cy="31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1" name="Lige forbindelse 172"/>
          <p:cNvCxnSpPr/>
          <p:nvPr/>
        </p:nvCxnSpPr>
        <p:spPr bwMode="auto">
          <a:xfrm flipV="1">
            <a:off x="4400550" y="2482852"/>
            <a:ext cx="1974849" cy="841373"/>
          </a:xfrm>
          <a:prstGeom prst="line">
            <a:avLst/>
          </a:prstGeom>
          <a:ln w="28575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15" name="Gruppe 138"/>
          <p:cNvGrpSpPr>
            <a:grpSpLocks/>
          </p:cNvGrpSpPr>
          <p:nvPr/>
        </p:nvGrpSpPr>
        <p:grpSpPr bwMode="auto">
          <a:xfrm rot="5400000">
            <a:off x="6793356" y="4365115"/>
            <a:ext cx="1850393" cy="768096"/>
            <a:chOff x="1991544" y="5288318"/>
            <a:chExt cx="2071236" cy="573542"/>
          </a:xfrm>
        </p:grpSpPr>
        <p:cxnSp>
          <p:nvCxnSpPr>
            <p:cNvPr id="70" name="Lige forbindelse 139"/>
            <p:cNvCxnSpPr/>
            <p:nvPr/>
          </p:nvCxnSpPr>
          <p:spPr>
            <a:xfrm rot="10800000">
              <a:off x="2631613" y="5291875"/>
              <a:ext cx="1425127" cy="0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Lige forbindelse 140"/>
            <p:cNvCxnSpPr/>
            <p:nvPr/>
          </p:nvCxnSpPr>
          <p:spPr>
            <a:xfrm rot="10800000" flipV="1">
              <a:off x="1986573" y="5298987"/>
              <a:ext cx="645040" cy="570176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16" name="Gruppe 135"/>
          <p:cNvGrpSpPr>
            <a:grpSpLocks/>
          </p:cNvGrpSpPr>
          <p:nvPr/>
        </p:nvGrpSpPr>
        <p:grpSpPr bwMode="auto">
          <a:xfrm rot="5400000">
            <a:off x="4713965" y="817865"/>
            <a:ext cx="1436861" cy="1899805"/>
            <a:chOff x="1855692" y="5252726"/>
            <a:chExt cx="2250302" cy="1585558"/>
          </a:xfrm>
        </p:grpSpPr>
        <p:cxnSp>
          <p:nvCxnSpPr>
            <p:cNvPr id="68" name="Lige forbindelse 136"/>
            <p:cNvCxnSpPr/>
            <p:nvPr/>
          </p:nvCxnSpPr>
          <p:spPr>
            <a:xfrm rot="10800000">
              <a:off x="2668687" y="5257158"/>
              <a:ext cx="1429578" cy="2650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Lige forbindelse 137"/>
            <p:cNvCxnSpPr/>
            <p:nvPr/>
          </p:nvCxnSpPr>
          <p:spPr>
            <a:xfrm rot="5400000">
              <a:off x="1464503" y="5651488"/>
              <a:ext cx="1577970" cy="810508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17" name="Gruppe 131"/>
          <p:cNvGrpSpPr>
            <a:grpSpLocks/>
          </p:cNvGrpSpPr>
          <p:nvPr/>
        </p:nvGrpSpPr>
        <p:grpSpPr bwMode="auto">
          <a:xfrm rot="5400000">
            <a:off x="6197452" y="2669062"/>
            <a:ext cx="1322520" cy="945357"/>
            <a:chOff x="1991808" y="5292064"/>
            <a:chExt cx="2071231" cy="561789"/>
          </a:xfrm>
        </p:grpSpPr>
        <p:cxnSp>
          <p:nvCxnSpPr>
            <p:cNvPr id="66" name="Lige forbindelse 240"/>
            <p:cNvCxnSpPr/>
            <p:nvPr/>
          </p:nvCxnSpPr>
          <p:spPr>
            <a:xfrm rot="10800000">
              <a:off x="2627019" y="5292251"/>
              <a:ext cx="1429579" cy="1887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ge forbindelse 241"/>
            <p:cNvCxnSpPr/>
            <p:nvPr/>
          </p:nvCxnSpPr>
          <p:spPr>
            <a:xfrm rot="10800000" flipV="1">
              <a:off x="1985574" y="5295081"/>
              <a:ext cx="641445" cy="561317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18" name="Gruppe 138"/>
          <p:cNvGrpSpPr>
            <a:grpSpLocks/>
          </p:cNvGrpSpPr>
          <p:nvPr/>
        </p:nvGrpSpPr>
        <p:grpSpPr bwMode="auto">
          <a:xfrm rot="16200000" flipH="1">
            <a:off x="6031085" y="4365116"/>
            <a:ext cx="1850393" cy="768096"/>
            <a:chOff x="1991544" y="5288318"/>
            <a:chExt cx="2071236" cy="573542"/>
          </a:xfrm>
        </p:grpSpPr>
        <p:cxnSp>
          <p:nvCxnSpPr>
            <p:cNvPr id="104" name="Lige forbindelse 139"/>
            <p:cNvCxnSpPr/>
            <p:nvPr/>
          </p:nvCxnSpPr>
          <p:spPr>
            <a:xfrm rot="10800000">
              <a:off x="2642273" y="5284774"/>
              <a:ext cx="1425127" cy="0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Lige forbindelse 140"/>
            <p:cNvCxnSpPr/>
            <p:nvPr/>
          </p:nvCxnSpPr>
          <p:spPr>
            <a:xfrm rot="10800000" flipV="1">
              <a:off x="1986571" y="5291887"/>
              <a:ext cx="645040" cy="570175"/>
            </a:xfrm>
            <a:prstGeom prst="line">
              <a:avLst/>
            </a:prstGeom>
            <a:ln w="76200" cap="rnd">
              <a:solidFill>
                <a:srgbClr val="00A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>
            <a:off x="2681640" y="2954337"/>
            <a:ext cx="796636" cy="2777168"/>
            <a:chOff x="2729265" y="2897187"/>
            <a:chExt cx="796636" cy="2777168"/>
          </a:xfrm>
        </p:grpSpPr>
        <p:grpSp>
          <p:nvGrpSpPr>
            <p:cNvPr id="25620" name="Group 109"/>
            <p:cNvGrpSpPr>
              <a:grpSpLocks/>
            </p:cNvGrpSpPr>
            <p:nvPr/>
          </p:nvGrpSpPr>
          <p:grpSpPr bwMode="auto">
            <a:xfrm flipH="1">
              <a:off x="2729265" y="3825872"/>
              <a:ext cx="796636" cy="1848483"/>
              <a:chOff x="2409774" y="4238625"/>
              <a:chExt cx="504830" cy="1096964"/>
            </a:xfrm>
          </p:grpSpPr>
          <p:cxnSp>
            <p:nvCxnSpPr>
              <p:cNvPr id="111" name="Lige forbindelse 173"/>
              <p:cNvCxnSpPr/>
              <p:nvPr/>
            </p:nvCxnSpPr>
            <p:spPr bwMode="auto">
              <a:xfrm rot="16200000">
                <a:off x="2534129" y="4954517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Lige forbindelse 174"/>
              <p:cNvCxnSpPr/>
              <p:nvPr/>
            </p:nvCxnSpPr>
            <p:spPr bwMode="auto">
              <a:xfrm rot="16200000" flipV="1">
                <a:off x="2493216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4" name="Lige forbindelse 171"/>
            <p:cNvCxnSpPr/>
            <p:nvPr/>
          </p:nvCxnSpPr>
          <p:spPr bwMode="auto">
            <a:xfrm rot="5400000" flipH="1" flipV="1">
              <a:off x="3067844" y="3352006"/>
              <a:ext cx="912812" cy="317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5" name="Lige forbindelse 172"/>
          <p:cNvCxnSpPr/>
          <p:nvPr/>
        </p:nvCxnSpPr>
        <p:spPr bwMode="auto">
          <a:xfrm rot="10800000">
            <a:off x="2562231" y="2487618"/>
            <a:ext cx="1714495" cy="827083"/>
          </a:xfrm>
          <a:prstGeom prst="line">
            <a:avLst/>
          </a:prstGeom>
          <a:ln w="28575" cap="rnd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622" name="Gruppe 138"/>
          <p:cNvGrpSpPr>
            <a:grpSpLocks/>
          </p:cNvGrpSpPr>
          <p:nvPr/>
        </p:nvGrpSpPr>
        <p:grpSpPr bwMode="auto">
          <a:xfrm rot="16200000" flipH="1">
            <a:off x="312927" y="4365115"/>
            <a:ext cx="1850393" cy="768096"/>
            <a:chOff x="1991544" y="5288318"/>
            <a:chExt cx="2071236" cy="573542"/>
          </a:xfrm>
        </p:grpSpPr>
        <p:cxnSp>
          <p:nvCxnSpPr>
            <p:cNvPr id="117" name="Lige forbindelse 139"/>
            <p:cNvCxnSpPr/>
            <p:nvPr/>
          </p:nvCxnSpPr>
          <p:spPr>
            <a:xfrm rot="10800000">
              <a:off x="2642274" y="5284761"/>
              <a:ext cx="1425127" cy="0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Lige forbindelse 140"/>
            <p:cNvCxnSpPr/>
            <p:nvPr/>
          </p:nvCxnSpPr>
          <p:spPr>
            <a:xfrm rot="10800000" flipV="1">
              <a:off x="1986572" y="5291874"/>
              <a:ext cx="645040" cy="570175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23" name="Gruppe 135"/>
          <p:cNvGrpSpPr>
            <a:grpSpLocks/>
          </p:cNvGrpSpPr>
          <p:nvPr/>
        </p:nvGrpSpPr>
        <p:grpSpPr bwMode="auto">
          <a:xfrm rot="16200000" flipH="1">
            <a:off x="2790605" y="817865"/>
            <a:ext cx="1436861" cy="1899805"/>
            <a:chOff x="1855692" y="5252726"/>
            <a:chExt cx="2250302" cy="1585558"/>
          </a:xfrm>
        </p:grpSpPr>
        <p:cxnSp>
          <p:nvCxnSpPr>
            <p:cNvPr id="120" name="Lige forbindelse 136"/>
            <p:cNvCxnSpPr/>
            <p:nvPr/>
          </p:nvCxnSpPr>
          <p:spPr>
            <a:xfrm rot="10800000">
              <a:off x="2676146" y="5248683"/>
              <a:ext cx="1429576" cy="2650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Lige forbindelse 137"/>
            <p:cNvCxnSpPr/>
            <p:nvPr/>
          </p:nvCxnSpPr>
          <p:spPr>
            <a:xfrm rot="5400000">
              <a:off x="1471300" y="5643675"/>
              <a:ext cx="1579294" cy="810508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24" name="Gruppe 131"/>
          <p:cNvGrpSpPr>
            <a:grpSpLocks/>
          </p:cNvGrpSpPr>
          <p:nvPr/>
        </p:nvGrpSpPr>
        <p:grpSpPr bwMode="auto">
          <a:xfrm rot="16200000" flipH="1">
            <a:off x="1436703" y="2669062"/>
            <a:ext cx="1322520" cy="945357"/>
            <a:chOff x="1991808" y="5292064"/>
            <a:chExt cx="2071231" cy="561789"/>
          </a:xfrm>
        </p:grpSpPr>
        <p:cxnSp>
          <p:nvCxnSpPr>
            <p:cNvPr id="123" name="Lige forbindelse 240"/>
            <p:cNvCxnSpPr/>
            <p:nvPr/>
          </p:nvCxnSpPr>
          <p:spPr>
            <a:xfrm rot="10800000">
              <a:off x="2634478" y="5289422"/>
              <a:ext cx="1429577" cy="1887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Lige forbindelse 241"/>
            <p:cNvCxnSpPr/>
            <p:nvPr/>
          </p:nvCxnSpPr>
          <p:spPr>
            <a:xfrm rot="10800000" flipV="1">
              <a:off x="1993033" y="5292251"/>
              <a:ext cx="641445" cy="561317"/>
            </a:xfrm>
            <a:prstGeom prst="line">
              <a:avLst/>
            </a:prstGeom>
            <a:ln w="76200" cap="rnd">
              <a:solidFill>
                <a:srgbClr val="176F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Rektangel 63"/>
          <p:cNvSpPr/>
          <p:nvPr/>
        </p:nvSpPr>
        <p:spPr bwMode="auto">
          <a:xfrm>
            <a:off x="2076450" y="793750"/>
            <a:ext cx="1300163" cy="566309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Encounter is </a:t>
            </a:r>
          </a:p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Beneficial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35" name="Rektangel 63"/>
          <p:cNvSpPr/>
          <p:nvPr/>
        </p:nvSpPr>
        <p:spPr bwMode="auto">
          <a:xfrm>
            <a:off x="6013450" y="860425"/>
            <a:ext cx="13001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Encounter is Harmful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36" name="Rektangel 63"/>
          <p:cNvSpPr/>
          <p:nvPr/>
        </p:nvSpPr>
        <p:spPr bwMode="auto">
          <a:xfrm>
            <a:off x="381001" y="5600700"/>
            <a:ext cx="1123950" cy="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Document decision to do nothing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40" name="Rektangel 63"/>
          <p:cNvSpPr/>
          <p:nvPr/>
        </p:nvSpPr>
        <p:spPr bwMode="auto">
          <a:xfrm>
            <a:off x="3679825" y="117475"/>
            <a:ext cx="1625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Is the encounter beneficial or harmful to the client?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25612" name="Rectangle 8"/>
          <p:cNvSpPr>
            <a:spLocks noChangeArrowheads="1"/>
          </p:cNvSpPr>
          <p:nvPr/>
        </p:nvSpPr>
        <p:spPr bwMode="gray">
          <a:xfrm>
            <a:off x="238125" y="182563"/>
            <a:ext cx="268605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>
            <a:prstTxWarp prst="textNoShape">
              <a:avLst/>
            </a:prstTxWarp>
          </a:bodyPr>
          <a:lstStyle/>
          <a:p>
            <a:r>
              <a:rPr lang="de-DE" b="1" dirty="0" smtClean="0">
                <a:latin typeface="Calibri" charset="0"/>
              </a:rPr>
              <a:t>What should Carol do?</a:t>
            </a:r>
            <a:endParaRPr lang="de-DE" dirty="0">
              <a:latin typeface="Calibri" charset="0"/>
            </a:endParaRPr>
          </a:p>
        </p:txBody>
      </p:sp>
      <p:sp>
        <p:nvSpPr>
          <p:cNvPr id="59" name="Rektangel 63"/>
          <p:cNvSpPr/>
          <p:nvPr/>
        </p:nvSpPr>
        <p:spPr bwMode="auto">
          <a:xfrm>
            <a:off x="2085976" y="4629150"/>
            <a:ext cx="1009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Remind about informed consent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62" name="Rektangel 63"/>
          <p:cNvSpPr/>
          <p:nvPr/>
        </p:nvSpPr>
        <p:spPr bwMode="auto">
          <a:xfrm>
            <a:off x="3924300" y="2400300"/>
            <a:ext cx="10667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Readdress boundaries w</a:t>
            </a: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ith client</a:t>
            </a: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63" name="Rektangel 63"/>
          <p:cNvSpPr/>
          <p:nvPr/>
        </p:nvSpPr>
        <p:spPr bwMode="auto">
          <a:xfrm>
            <a:off x="390525" y="3790950"/>
            <a:ext cx="1300163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Do nothing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64" name="Rektangel 63"/>
          <p:cNvSpPr/>
          <p:nvPr/>
        </p:nvSpPr>
        <p:spPr bwMode="auto">
          <a:xfrm>
            <a:off x="6619875" y="2819400"/>
            <a:ext cx="1300163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Avoid client in public settings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65" name="Rektangel 63"/>
          <p:cNvSpPr/>
          <p:nvPr/>
        </p:nvSpPr>
        <p:spPr bwMode="auto">
          <a:xfrm>
            <a:off x="2752726" y="3905250"/>
            <a:ext cx="1009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Roleplay how to interact with client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3024540" y="3097212"/>
            <a:ext cx="796636" cy="2777168"/>
            <a:chOff x="2729265" y="2897187"/>
            <a:chExt cx="796636" cy="2777168"/>
          </a:xfrm>
        </p:grpSpPr>
        <p:grpSp>
          <p:nvGrpSpPr>
            <p:cNvPr id="85" name="Group 109"/>
            <p:cNvGrpSpPr>
              <a:grpSpLocks/>
            </p:cNvGrpSpPr>
            <p:nvPr/>
          </p:nvGrpSpPr>
          <p:grpSpPr bwMode="auto">
            <a:xfrm flipH="1">
              <a:off x="2729387" y="3825878"/>
              <a:ext cx="796844" cy="1847850"/>
              <a:chOff x="2409814" y="4238627"/>
              <a:chExt cx="505014" cy="1096588"/>
            </a:xfrm>
          </p:grpSpPr>
          <p:cxnSp>
            <p:nvCxnSpPr>
              <p:cNvPr id="87" name="Lige forbindelse 173"/>
              <p:cNvCxnSpPr/>
              <p:nvPr/>
            </p:nvCxnSpPr>
            <p:spPr bwMode="auto">
              <a:xfrm rot="16200000">
                <a:off x="2534129" y="4954517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Lige forbindelse 174"/>
              <p:cNvCxnSpPr/>
              <p:nvPr/>
            </p:nvCxnSpPr>
            <p:spPr bwMode="auto">
              <a:xfrm rot="16200000" flipV="1">
                <a:off x="2493216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6" name="Lige forbindelse 171"/>
            <p:cNvCxnSpPr/>
            <p:nvPr/>
          </p:nvCxnSpPr>
          <p:spPr bwMode="auto">
            <a:xfrm rot="5400000" flipH="1" flipV="1">
              <a:off x="3067844" y="3352006"/>
              <a:ext cx="912812" cy="317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Rektangel 63"/>
          <p:cNvSpPr/>
          <p:nvPr/>
        </p:nvSpPr>
        <p:spPr bwMode="auto">
          <a:xfrm>
            <a:off x="6324600" y="4010025"/>
            <a:ext cx="1066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Resign from church council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92" name="Rektangel 63"/>
          <p:cNvSpPr/>
          <p:nvPr/>
        </p:nvSpPr>
        <p:spPr bwMode="auto">
          <a:xfrm>
            <a:off x="1781175" y="1771650"/>
            <a:ext cx="16668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Am I uncomfortable with boundaries?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93" name="Rektangel 63"/>
          <p:cNvSpPr/>
          <p:nvPr/>
        </p:nvSpPr>
        <p:spPr bwMode="auto">
          <a:xfrm>
            <a:off x="1609726" y="2390775"/>
            <a:ext cx="419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No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96" name="Rektangel 63"/>
          <p:cNvSpPr/>
          <p:nvPr/>
        </p:nvSpPr>
        <p:spPr bwMode="auto">
          <a:xfrm>
            <a:off x="3057526" y="2419350"/>
            <a:ext cx="50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Yes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grpSp>
        <p:nvGrpSpPr>
          <p:cNvPr id="102" name="Group 101"/>
          <p:cNvGrpSpPr/>
          <p:nvPr/>
        </p:nvGrpSpPr>
        <p:grpSpPr>
          <a:xfrm>
            <a:off x="3329340" y="3240087"/>
            <a:ext cx="796636" cy="2777168"/>
            <a:chOff x="2729265" y="2897187"/>
            <a:chExt cx="796636" cy="2777168"/>
          </a:xfrm>
        </p:grpSpPr>
        <p:grpSp>
          <p:nvGrpSpPr>
            <p:cNvPr id="103" name="Group 109"/>
            <p:cNvGrpSpPr>
              <a:grpSpLocks/>
            </p:cNvGrpSpPr>
            <p:nvPr/>
          </p:nvGrpSpPr>
          <p:grpSpPr bwMode="auto">
            <a:xfrm flipH="1">
              <a:off x="2729387" y="3825878"/>
              <a:ext cx="796844" cy="1847850"/>
              <a:chOff x="2409814" y="4238627"/>
              <a:chExt cx="505014" cy="1096588"/>
            </a:xfrm>
          </p:grpSpPr>
          <p:cxnSp>
            <p:nvCxnSpPr>
              <p:cNvPr id="107" name="Lige forbindelse 173"/>
              <p:cNvCxnSpPr/>
              <p:nvPr/>
            </p:nvCxnSpPr>
            <p:spPr bwMode="auto">
              <a:xfrm rot="16200000">
                <a:off x="2534129" y="4954517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Lige forbindelse 174"/>
              <p:cNvCxnSpPr/>
              <p:nvPr/>
            </p:nvCxnSpPr>
            <p:spPr bwMode="auto">
              <a:xfrm rot="16200000" flipV="1">
                <a:off x="2493216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6" name="Lige forbindelse 171"/>
            <p:cNvCxnSpPr/>
            <p:nvPr/>
          </p:nvCxnSpPr>
          <p:spPr bwMode="auto">
            <a:xfrm rot="5400000" flipH="1" flipV="1">
              <a:off x="3067844" y="3352006"/>
              <a:ext cx="912812" cy="317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Rektangel 63"/>
          <p:cNvSpPr/>
          <p:nvPr/>
        </p:nvSpPr>
        <p:spPr bwMode="auto">
          <a:xfrm>
            <a:off x="3086101" y="5600700"/>
            <a:ext cx="1123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Document decision to readdress boundaries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22" name="Rektangel 63"/>
          <p:cNvSpPr/>
          <p:nvPr/>
        </p:nvSpPr>
        <p:spPr bwMode="auto">
          <a:xfrm>
            <a:off x="3429001" y="3286125"/>
            <a:ext cx="1123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Consult with other professionals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25" name="Rektangel 63"/>
          <p:cNvSpPr/>
          <p:nvPr/>
        </p:nvSpPr>
        <p:spPr bwMode="auto">
          <a:xfrm>
            <a:off x="7715250" y="4114800"/>
            <a:ext cx="10667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Terminate &amp; Refer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26" name="Rektangel 63"/>
          <p:cNvSpPr/>
          <p:nvPr/>
        </p:nvSpPr>
        <p:spPr bwMode="auto">
          <a:xfrm>
            <a:off x="5476875" y="1666875"/>
            <a:ext cx="20859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Can I reasonably address the problem through my own actions?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29" name="Rektangel 63"/>
          <p:cNvSpPr/>
          <p:nvPr/>
        </p:nvSpPr>
        <p:spPr bwMode="auto">
          <a:xfrm>
            <a:off x="6591301" y="2362200"/>
            <a:ext cx="504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Yes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32" name="Rektangel 63"/>
          <p:cNvSpPr/>
          <p:nvPr/>
        </p:nvSpPr>
        <p:spPr bwMode="auto">
          <a:xfrm>
            <a:off x="5429251" y="2400300"/>
            <a:ext cx="419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4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No	</a:t>
            </a:r>
            <a:endParaRPr lang="da-DK" sz="14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34" name="Rektangel 63"/>
          <p:cNvSpPr/>
          <p:nvPr/>
        </p:nvSpPr>
        <p:spPr bwMode="auto">
          <a:xfrm>
            <a:off x="7800976" y="5257800"/>
            <a:ext cx="1123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Discuss with client &amp; document decision to terminate &amp; refer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41" name="Rektangel 63"/>
          <p:cNvSpPr/>
          <p:nvPr/>
        </p:nvSpPr>
        <p:spPr bwMode="auto">
          <a:xfrm>
            <a:off x="6438901" y="5267325"/>
            <a:ext cx="11239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</a:t>
            </a: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ocument how decision to resign avoids harming client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2338740" y="2782887"/>
            <a:ext cx="796636" cy="2777168"/>
            <a:chOff x="2729265" y="2897187"/>
            <a:chExt cx="796636" cy="2777168"/>
          </a:xfrm>
        </p:grpSpPr>
        <p:grpSp>
          <p:nvGrpSpPr>
            <p:cNvPr id="144" name="Group 109"/>
            <p:cNvGrpSpPr>
              <a:grpSpLocks/>
            </p:cNvGrpSpPr>
            <p:nvPr/>
          </p:nvGrpSpPr>
          <p:grpSpPr bwMode="auto">
            <a:xfrm flipH="1">
              <a:off x="2729387" y="3825878"/>
              <a:ext cx="796844" cy="1847850"/>
              <a:chOff x="2409814" y="4238627"/>
              <a:chExt cx="505014" cy="1096588"/>
            </a:xfrm>
          </p:grpSpPr>
          <p:cxnSp>
            <p:nvCxnSpPr>
              <p:cNvPr id="146" name="Lige forbindelse 173"/>
              <p:cNvCxnSpPr/>
              <p:nvPr/>
            </p:nvCxnSpPr>
            <p:spPr bwMode="auto">
              <a:xfrm rot="16200000">
                <a:off x="2534129" y="4954517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Lige forbindelse 174"/>
              <p:cNvCxnSpPr/>
              <p:nvPr/>
            </p:nvCxnSpPr>
            <p:spPr bwMode="auto">
              <a:xfrm rot="16200000" flipV="1">
                <a:off x="2493216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5" name="Lige forbindelse 171"/>
            <p:cNvCxnSpPr/>
            <p:nvPr/>
          </p:nvCxnSpPr>
          <p:spPr bwMode="auto">
            <a:xfrm rot="5400000" flipH="1" flipV="1">
              <a:off x="3067844" y="3352006"/>
              <a:ext cx="912812" cy="3174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/>
          <p:cNvGrpSpPr/>
          <p:nvPr/>
        </p:nvGrpSpPr>
        <p:grpSpPr>
          <a:xfrm>
            <a:off x="5114925" y="3006725"/>
            <a:ext cx="801966" cy="2781930"/>
            <a:chOff x="5410200" y="2892425"/>
            <a:chExt cx="801966" cy="2781930"/>
          </a:xfrm>
        </p:grpSpPr>
        <p:grpSp>
          <p:nvGrpSpPr>
            <p:cNvPr id="150" name="Group 105"/>
            <p:cNvGrpSpPr>
              <a:grpSpLocks/>
            </p:cNvGrpSpPr>
            <p:nvPr/>
          </p:nvGrpSpPr>
          <p:grpSpPr bwMode="auto">
            <a:xfrm>
              <a:off x="5414574" y="3825876"/>
              <a:ext cx="796843" cy="1847848"/>
              <a:chOff x="2409415" y="4238627"/>
              <a:chExt cx="505013" cy="1096587"/>
            </a:xfrm>
          </p:grpSpPr>
          <p:cxnSp>
            <p:nvCxnSpPr>
              <p:cNvPr id="152" name="Lige forbindelse 173"/>
              <p:cNvCxnSpPr/>
              <p:nvPr/>
            </p:nvCxnSpPr>
            <p:spPr bwMode="auto">
              <a:xfrm rot="16200000">
                <a:off x="2533729" y="4954516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Lige forbindelse 174"/>
              <p:cNvCxnSpPr/>
              <p:nvPr/>
            </p:nvCxnSpPr>
            <p:spPr bwMode="auto">
              <a:xfrm rot="16200000" flipV="1">
                <a:off x="2492817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1" name="Lige forbindelse 171"/>
            <p:cNvCxnSpPr/>
            <p:nvPr/>
          </p:nvCxnSpPr>
          <p:spPr bwMode="auto">
            <a:xfrm rot="16200000" flipV="1">
              <a:off x="4955381" y="3347244"/>
              <a:ext cx="912813" cy="31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4" name="Group 153"/>
          <p:cNvGrpSpPr/>
          <p:nvPr/>
        </p:nvGrpSpPr>
        <p:grpSpPr>
          <a:xfrm>
            <a:off x="4829175" y="3159125"/>
            <a:ext cx="801966" cy="2781930"/>
            <a:chOff x="5410200" y="2892425"/>
            <a:chExt cx="801966" cy="2781930"/>
          </a:xfrm>
        </p:grpSpPr>
        <p:grpSp>
          <p:nvGrpSpPr>
            <p:cNvPr id="155" name="Group 105"/>
            <p:cNvGrpSpPr>
              <a:grpSpLocks/>
            </p:cNvGrpSpPr>
            <p:nvPr/>
          </p:nvGrpSpPr>
          <p:grpSpPr bwMode="auto">
            <a:xfrm>
              <a:off x="5414574" y="3825876"/>
              <a:ext cx="796843" cy="1847848"/>
              <a:chOff x="2409415" y="4238627"/>
              <a:chExt cx="505013" cy="1096587"/>
            </a:xfrm>
          </p:grpSpPr>
          <p:cxnSp>
            <p:nvCxnSpPr>
              <p:cNvPr id="157" name="Lige forbindelse 173"/>
              <p:cNvCxnSpPr/>
              <p:nvPr/>
            </p:nvCxnSpPr>
            <p:spPr bwMode="auto">
              <a:xfrm rot="16200000">
                <a:off x="2533729" y="4954516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Lige forbindelse 174"/>
              <p:cNvCxnSpPr/>
              <p:nvPr/>
            </p:nvCxnSpPr>
            <p:spPr bwMode="auto">
              <a:xfrm rot="16200000" flipV="1">
                <a:off x="2492817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6" name="Lige forbindelse 171"/>
            <p:cNvCxnSpPr/>
            <p:nvPr/>
          </p:nvCxnSpPr>
          <p:spPr bwMode="auto">
            <a:xfrm rot="16200000" flipV="1">
              <a:off x="4955381" y="3347244"/>
              <a:ext cx="912813" cy="31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" name="Rektangel 63"/>
          <p:cNvSpPr/>
          <p:nvPr/>
        </p:nvSpPr>
        <p:spPr bwMode="auto">
          <a:xfrm>
            <a:off x="5324476" y="3076575"/>
            <a:ext cx="1123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Consult with other professionals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65" name="Rektangel 63"/>
          <p:cNvSpPr/>
          <p:nvPr/>
        </p:nvSpPr>
        <p:spPr bwMode="auto">
          <a:xfrm>
            <a:off x="4981576" y="3733800"/>
            <a:ext cx="1009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Remind about informed consent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sp>
        <p:nvSpPr>
          <p:cNvPr id="166" name="Rektangel 63"/>
          <p:cNvSpPr/>
          <p:nvPr/>
        </p:nvSpPr>
        <p:spPr bwMode="auto">
          <a:xfrm>
            <a:off x="5324476" y="4600575"/>
            <a:ext cx="1009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Roleplay how to interact with client	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  <p:grpSp>
        <p:nvGrpSpPr>
          <p:cNvPr id="168" name="Group 167"/>
          <p:cNvGrpSpPr/>
          <p:nvPr/>
        </p:nvGrpSpPr>
        <p:grpSpPr>
          <a:xfrm>
            <a:off x="4562475" y="3273425"/>
            <a:ext cx="801966" cy="2781930"/>
            <a:chOff x="5410200" y="2892425"/>
            <a:chExt cx="801966" cy="2781930"/>
          </a:xfrm>
        </p:grpSpPr>
        <p:grpSp>
          <p:nvGrpSpPr>
            <p:cNvPr id="169" name="Group 105"/>
            <p:cNvGrpSpPr>
              <a:grpSpLocks/>
            </p:cNvGrpSpPr>
            <p:nvPr/>
          </p:nvGrpSpPr>
          <p:grpSpPr bwMode="auto">
            <a:xfrm>
              <a:off x="5414574" y="3825876"/>
              <a:ext cx="796843" cy="1847848"/>
              <a:chOff x="2409415" y="4238627"/>
              <a:chExt cx="505013" cy="1096587"/>
            </a:xfrm>
          </p:grpSpPr>
          <p:cxnSp>
            <p:nvCxnSpPr>
              <p:cNvPr id="171" name="Lige forbindelse 173"/>
              <p:cNvCxnSpPr/>
              <p:nvPr/>
            </p:nvCxnSpPr>
            <p:spPr bwMode="auto">
              <a:xfrm rot="16200000">
                <a:off x="2533729" y="4954516"/>
                <a:ext cx="758379" cy="3018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Lige forbindelse 174"/>
              <p:cNvCxnSpPr/>
              <p:nvPr/>
            </p:nvCxnSpPr>
            <p:spPr bwMode="auto">
              <a:xfrm rot="16200000" flipV="1">
                <a:off x="2492817" y="4155225"/>
                <a:ext cx="338209" cy="505013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0" name="Lige forbindelse 171"/>
            <p:cNvCxnSpPr/>
            <p:nvPr/>
          </p:nvCxnSpPr>
          <p:spPr bwMode="auto">
            <a:xfrm rot="16200000" flipV="1">
              <a:off x="4955381" y="3347244"/>
              <a:ext cx="912813" cy="3175"/>
            </a:xfrm>
            <a:prstGeom prst="line">
              <a:avLst/>
            </a:prstGeom>
            <a:ln w="28575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3" name="Rektangel 63"/>
          <p:cNvSpPr/>
          <p:nvPr/>
        </p:nvSpPr>
        <p:spPr bwMode="auto">
          <a:xfrm>
            <a:off x="4743451" y="5572125"/>
            <a:ext cx="1123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da-DK" sz="1200" b="1" kern="0" noProof="1" smtClean="0">
                <a:solidFill>
                  <a:srgbClr val="080808"/>
                </a:solidFill>
                <a:latin typeface="Calibri" pitchFamily="34" charset="0"/>
                <a:ea typeface="ＭＳ Ｐゴシック" pitchFamily="-108" charset="-128"/>
                <a:cs typeface="Arial" pitchFamily="34" charset="0"/>
              </a:rPr>
              <a:t>Document decision to readdress boundaries</a:t>
            </a:r>
            <a:endParaRPr lang="da-DK" sz="1200" kern="0" noProof="1">
              <a:solidFill>
                <a:srgbClr val="080808"/>
              </a:solidFill>
              <a:latin typeface="Calibri" pitchFamily="34" charset="0"/>
              <a:ea typeface="ＭＳ Ｐゴシック" pitchFamily="-108" charset="-128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shop_decision_tree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6" ma:contentTypeDescription="Create a new document." ma:contentTypeScope="" ma:versionID="e4a5fc713301fd121d9c49aa2472189d"/>
</file>

<file path=customXml/itemProps1.xml><?xml version="1.0" encoding="utf-8"?>
<ds:datastoreItem xmlns:ds="http://schemas.openxmlformats.org/officeDocument/2006/customXml" ds:itemID="{E7DC3626-7E93-4987-8D77-2603376152E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703545A-421E-4716-AEAC-B777451B18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966173-BA0E-4595-B476-55FFECB6BDCE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Slideshop_decision_tree</Template>
  <TotalTime>161</TotalTime>
  <Words>323</Words>
  <Application>Microsoft Office PowerPoint</Application>
  <PresentationFormat>On-screen Show (4:3)</PresentationFormat>
  <Paragraphs>49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Slideshop_decision_tree</vt:lpstr>
      <vt:lpstr>Slide 1</vt:lpstr>
      <vt:lpstr>Slide 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Ashtianie Family</dc:creator>
  <cp:keywords/>
  <dc:description/>
  <cp:lastModifiedBy>Ashtianie Family</cp:lastModifiedBy>
  <cp:revision>21</cp:revision>
  <dcterms:created xsi:type="dcterms:W3CDTF">2010-07-04T14:54:12Z</dcterms:created>
  <dcterms:modified xsi:type="dcterms:W3CDTF">2010-07-04T17:36:11Z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TC018754849991</vt:lpwstr>
  </property>
</Properties>
</file>